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57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69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345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91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61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22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419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659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606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72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88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054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493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25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1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08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20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77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364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00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79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26513-E166-4C87-8CD9-01A8975A185F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42C62-9D16-4939-A5AF-863681749F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44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55E41-7B9E-4D33-BF19-D14B6693B6A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13/03/2019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16862-8ACA-4032-BD91-3C32C52F8B3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26.jpeg"/><Relationship Id="rId1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20.jpeg"/><Relationship Id="rId12" Type="http://schemas.openxmlformats.org/officeDocument/2006/relationships/image" Target="../media/image34.jpeg"/><Relationship Id="rId17" Type="http://schemas.openxmlformats.org/officeDocument/2006/relationships/image" Target="../media/image38.jpeg"/><Relationship Id="rId2" Type="http://schemas.openxmlformats.org/officeDocument/2006/relationships/image" Target="../media/image1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11" Type="http://schemas.openxmlformats.org/officeDocument/2006/relationships/image" Target="../media/image24.png"/><Relationship Id="rId5" Type="http://schemas.openxmlformats.org/officeDocument/2006/relationships/image" Target="../media/image30.jpeg"/><Relationship Id="rId15" Type="http://schemas.openxmlformats.org/officeDocument/2006/relationships/image" Target="../media/image36.jpeg"/><Relationship Id="rId10" Type="http://schemas.openxmlformats.org/officeDocument/2006/relationships/image" Target="../media/image23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26.jpeg"/><Relationship Id="rId1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20.jpeg"/><Relationship Id="rId12" Type="http://schemas.openxmlformats.org/officeDocument/2006/relationships/image" Target="../media/image34.jpeg"/><Relationship Id="rId17" Type="http://schemas.openxmlformats.org/officeDocument/2006/relationships/image" Target="../media/image38.jpeg"/><Relationship Id="rId2" Type="http://schemas.openxmlformats.org/officeDocument/2006/relationships/image" Target="../media/image1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11" Type="http://schemas.openxmlformats.org/officeDocument/2006/relationships/image" Target="../media/image24.png"/><Relationship Id="rId5" Type="http://schemas.openxmlformats.org/officeDocument/2006/relationships/image" Target="../media/image30.jpeg"/><Relationship Id="rId15" Type="http://schemas.openxmlformats.org/officeDocument/2006/relationships/image" Target="../media/image36.jpeg"/><Relationship Id="rId10" Type="http://schemas.openxmlformats.org/officeDocument/2006/relationships/image" Target="../media/image23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microsoft.com/office/2007/relationships/hdphoto" Target="../media/hdphoto3.wdp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16.jpeg"/><Relationship Id="rId12" Type="http://schemas.openxmlformats.org/officeDocument/2006/relationships/image" Target="../media/image23.jpe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11" Type="http://schemas.openxmlformats.org/officeDocument/2006/relationships/image" Target="../media/image22.jpeg"/><Relationship Id="rId5" Type="http://schemas.openxmlformats.org/officeDocument/2006/relationships/image" Target="../media/image18.pn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2.pn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262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39700" y="228600"/>
            <a:ext cx="11899900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152400" y="574098"/>
            <a:ext cx="11938000" cy="1881605"/>
            <a:chOff x="152400" y="181319"/>
            <a:chExt cx="11606190" cy="1829306"/>
          </a:xfrm>
        </p:grpSpPr>
        <p:grpSp>
          <p:nvGrpSpPr>
            <p:cNvPr id="5" name="Grupo 4"/>
            <p:cNvGrpSpPr/>
            <p:nvPr/>
          </p:nvGrpSpPr>
          <p:grpSpPr>
            <a:xfrm>
              <a:off x="2077606" y="241210"/>
              <a:ext cx="1934731" cy="1769370"/>
              <a:chOff x="4110171" y="3060700"/>
              <a:chExt cx="3957771" cy="3619500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4110171" y="3060700"/>
                <a:ext cx="3957771" cy="36195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50" name="Picture 2" descr="Resultado de imagem para camisa seleÃ§Ã£o 2018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2819" y="3228506"/>
                <a:ext cx="2659061" cy="2659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upo 5"/>
            <p:cNvGrpSpPr/>
            <p:nvPr/>
          </p:nvGrpSpPr>
          <p:grpSpPr>
            <a:xfrm>
              <a:off x="4022467" y="181319"/>
              <a:ext cx="1934731" cy="1820876"/>
              <a:chOff x="8081829" y="2955336"/>
              <a:chExt cx="3957771" cy="3724864"/>
            </a:xfrm>
          </p:grpSpPr>
          <p:sp>
            <p:nvSpPr>
              <p:cNvPr id="12" name="Retângulo 11"/>
              <p:cNvSpPr/>
              <p:nvPr/>
            </p:nvSpPr>
            <p:spPr>
              <a:xfrm>
                <a:off x="8081829" y="3060700"/>
                <a:ext cx="3957771" cy="36195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52" name="Picture 4" descr="Resultado de imagem para TV 43 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8014" y="2955336"/>
                <a:ext cx="3205401" cy="3205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upo 1"/>
            <p:cNvGrpSpPr/>
            <p:nvPr/>
          </p:nvGrpSpPr>
          <p:grpSpPr>
            <a:xfrm>
              <a:off x="152400" y="241255"/>
              <a:ext cx="1934731" cy="1769370"/>
              <a:chOff x="152400" y="3060700"/>
              <a:chExt cx="3957771" cy="3619500"/>
            </a:xfrm>
          </p:grpSpPr>
          <p:sp>
            <p:nvSpPr>
              <p:cNvPr id="3" name="Retângulo 2"/>
              <p:cNvSpPr/>
              <p:nvPr/>
            </p:nvSpPr>
            <p:spPr>
              <a:xfrm>
                <a:off x="152400" y="3060700"/>
                <a:ext cx="3957771" cy="361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54" name="Picture 6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21" t="8810" r="19688" b="7300"/>
              <a:stretch/>
            </p:blipFill>
            <p:spPr bwMode="auto">
              <a:xfrm>
                <a:off x="980779" y="3228506"/>
                <a:ext cx="2301012" cy="2324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upo 6"/>
            <p:cNvGrpSpPr/>
            <p:nvPr/>
          </p:nvGrpSpPr>
          <p:grpSpPr>
            <a:xfrm>
              <a:off x="5967328" y="232825"/>
              <a:ext cx="1934731" cy="1769370"/>
              <a:chOff x="8894288" y="2831205"/>
              <a:chExt cx="2915094" cy="2665941"/>
            </a:xfrm>
          </p:grpSpPr>
          <p:sp>
            <p:nvSpPr>
              <p:cNvPr id="15" name="Retângulo 14"/>
              <p:cNvSpPr/>
              <p:nvPr/>
            </p:nvSpPr>
            <p:spPr>
              <a:xfrm>
                <a:off x="8894288" y="2831205"/>
                <a:ext cx="2915094" cy="26659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076" name="Picture 4" descr="Resultado de imagem para liquidificador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346" y="2863610"/>
                <a:ext cx="2481910" cy="2114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o 9"/>
            <p:cNvGrpSpPr/>
            <p:nvPr/>
          </p:nvGrpSpPr>
          <p:grpSpPr>
            <a:xfrm>
              <a:off x="7904881" y="225830"/>
              <a:ext cx="1934731" cy="1769370"/>
              <a:chOff x="7904881" y="225830"/>
              <a:chExt cx="1934731" cy="1769370"/>
            </a:xfrm>
          </p:grpSpPr>
          <p:sp>
            <p:nvSpPr>
              <p:cNvPr id="19" name="Retângulo 18"/>
              <p:cNvSpPr/>
              <p:nvPr/>
            </p:nvSpPr>
            <p:spPr>
              <a:xfrm>
                <a:off x="7904881" y="225830"/>
                <a:ext cx="1934731" cy="17693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5122" name="Picture 2" descr="Resultado de imagem para torradeira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46" t="5112" r="22263" b="6582"/>
              <a:stretch/>
            </p:blipFill>
            <p:spPr bwMode="auto">
              <a:xfrm>
                <a:off x="8365262" y="241986"/>
                <a:ext cx="1093063" cy="1285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o 8"/>
            <p:cNvGrpSpPr/>
            <p:nvPr/>
          </p:nvGrpSpPr>
          <p:grpSpPr>
            <a:xfrm>
              <a:off x="9823859" y="213483"/>
              <a:ext cx="1934731" cy="1769370"/>
              <a:chOff x="9823859" y="213483"/>
              <a:chExt cx="1934731" cy="1769370"/>
            </a:xfrm>
          </p:grpSpPr>
          <p:sp>
            <p:nvSpPr>
              <p:cNvPr id="20" name="Retângulo 19"/>
              <p:cNvSpPr/>
              <p:nvPr/>
            </p:nvSpPr>
            <p:spPr>
              <a:xfrm>
                <a:off x="9823859" y="213483"/>
                <a:ext cx="1934731" cy="1769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5124" name="Picture 4" descr="Resultado de imagem para microondas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001" b="17900"/>
              <a:stretch/>
            </p:blipFill>
            <p:spPr bwMode="auto">
              <a:xfrm>
                <a:off x="9955208" y="478370"/>
                <a:ext cx="1648848" cy="924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Grupo 13"/>
          <p:cNvGrpSpPr/>
          <p:nvPr/>
        </p:nvGrpSpPr>
        <p:grpSpPr>
          <a:xfrm>
            <a:off x="152400" y="2551020"/>
            <a:ext cx="11938000" cy="1839216"/>
            <a:chOff x="152400" y="4923068"/>
            <a:chExt cx="11967084" cy="1843696"/>
          </a:xfrm>
        </p:grpSpPr>
        <p:sp>
          <p:nvSpPr>
            <p:cNvPr id="44" name="Retângulo 43"/>
            <p:cNvSpPr/>
            <p:nvPr/>
          </p:nvSpPr>
          <p:spPr>
            <a:xfrm>
              <a:off x="4141428" y="4936657"/>
              <a:ext cx="1994202" cy="18237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2168186" y="4943006"/>
              <a:ext cx="1994202" cy="18237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52400" y="4943006"/>
              <a:ext cx="1994202" cy="18237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8130456" y="4923068"/>
              <a:ext cx="1994202" cy="18237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10121148" y="4923068"/>
              <a:ext cx="1994202" cy="1823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142912" y="4943006"/>
              <a:ext cx="1994202" cy="18237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10125282" y="4943006"/>
              <a:ext cx="1994202" cy="18237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pic>
          <p:nvPicPr>
            <p:cNvPr id="5126" name="Picture 6" descr="Resultado de imagem para xbox one x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00" b="18400"/>
            <a:stretch/>
          </p:blipFill>
          <p:spPr bwMode="auto">
            <a:xfrm>
              <a:off x="381950" y="5426347"/>
              <a:ext cx="1524889" cy="95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Resultado de imagem para switch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003" y="5315993"/>
              <a:ext cx="1706691" cy="1136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Resultado de imagem para Play 4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466" y="5175974"/>
              <a:ext cx="1503201" cy="1503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Resultado de imagem para Fone jbl 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718" y="4931224"/>
              <a:ext cx="1599953" cy="161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Resultado de imagem para vivara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4425" y="5103553"/>
              <a:ext cx="1265832" cy="1265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Resultado de imagem para samsung a8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598116" y="5205733"/>
              <a:ext cx="1075235" cy="143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" name="Imagem 8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8600060" y="4589640"/>
            <a:ext cx="2883524" cy="1709516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152400" y="4395238"/>
            <a:ext cx="7987759" cy="1903918"/>
            <a:chOff x="152400" y="4395238"/>
            <a:chExt cx="7987759" cy="1903918"/>
          </a:xfrm>
        </p:grpSpPr>
        <p:grpSp>
          <p:nvGrpSpPr>
            <p:cNvPr id="40" name="Grupo 39"/>
            <p:cNvGrpSpPr/>
            <p:nvPr/>
          </p:nvGrpSpPr>
          <p:grpSpPr>
            <a:xfrm>
              <a:off x="152400" y="4458348"/>
              <a:ext cx="7987759" cy="1840808"/>
              <a:chOff x="152400" y="220937"/>
              <a:chExt cx="7765744" cy="1789643"/>
            </a:xfrm>
          </p:grpSpPr>
          <p:sp>
            <p:nvSpPr>
              <p:cNvPr id="63" name="Retângulo 62"/>
              <p:cNvSpPr/>
              <p:nvPr/>
            </p:nvSpPr>
            <p:spPr>
              <a:xfrm>
                <a:off x="152400" y="241210"/>
                <a:ext cx="1934731" cy="17693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tângulo 60"/>
              <p:cNvSpPr/>
              <p:nvPr/>
            </p:nvSpPr>
            <p:spPr>
              <a:xfrm>
                <a:off x="4041457" y="232826"/>
                <a:ext cx="1934732" cy="176937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tângulo 56"/>
              <p:cNvSpPr/>
              <p:nvPr/>
            </p:nvSpPr>
            <p:spPr>
              <a:xfrm>
                <a:off x="2099503" y="232826"/>
                <a:ext cx="1934732" cy="176937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tângulo 54"/>
              <p:cNvSpPr/>
              <p:nvPr/>
            </p:nvSpPr>
            <p:spPr>
              <a:xfrm>
                <a:off x="5983412" y="220937"/>
                <a:ext cx="1934732" cy="17693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65" name="Picture 2" descr="Resultado de imagem para grill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44" y="4395238"/>
              <a:ext cx="1837770" cy="1837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Resultado de imagem para batedeira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616" y="4736360"/>
              <a:ext cx="1263930" cy="1263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sultado de imagem para micro system"/>
            <p:cNvPicPr>
              <a:picLocks noChangeAspect="1" noChangeArrowheads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67" b="20467"/>
            <a:stretch/>
          </p:blipFill>
          <p:spPr bwMode="auto">
            <a:xfrm>
              <a:off x="2338307" y="4864043"/>
              <a:ext cx="1742909" cy="100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Resultado de imagem para notebook 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923" y="4888770"/>
              <a:ext cx="1758390" cy="1040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51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52397"/>
            <a:ext cx="11899900" cy="6540502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7762811" y="3072213"/>
            <a:ext cx="4015240" cy="2380461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301869" y="2313941"/>
            <a:ext cx="7186693" cy="4210582"/>
            <a:chOff x="3378294" y="7204937"/>
            <a:chExt cx="6491748" cy="3716416"/>
          </a:xfrm>
        </p:grpSpPr>
        <p:pic>
          <p:nvPicPr>
            <p:cNvPr id="48" name="Picture 38" descr="https://store.storeimages.cdn-apple.com/4982/as-images.apple.com/is/image/AppleInc/aos/published/images/i/pa/ipad/pro/ipad-pro-12-11-select-201810_GEO_BR?wid=435&amp;amp;hei=550&amp;amp;fmt=jpeg&amp;amp;qlt=95&amp;amp;op_usm=0.5,0.5&amp;amp;.v=1540576008306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0"/>
            <a:stretch/>
          </p:blipFill>
          <p:spPr bwMode="auto">
            <a:xfrm>
              <a:off x="4145213" y="7204937"/>
              <a:ext cx="3009076" cy="342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Resultado de imagem para nordeste brasileiro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02"/>
            <a:stretch/>
          </p:blipFill>
          <p:spPr bwMode="auto">
            <a:xfrm>
              <a:off x="6654689" y="7874216"/>
              <a:ext cx="3215353" cy="27567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50" name="Picture 4" descr="Resultado de imagem para iphone Xr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38" r="29023"/>
            <a:stretch/>
          </p:blipFill>
          <p:spPr bwMode="auto">
            <a:xfrm>
              <a:off x="3378294" y="8148458"/>
              <a:ext cx="1769369" cy="2772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CaixaDeTexto 51"/>
          <p:cNvSpPr txBox="1"/>
          <p:nvPr/>
        </p:nvSpPr>
        <p:spPr>
          <a:xfrm>
            <a:off x="813121" y="920262"/>
            <a:ext cx="91261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54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Até prêmios incríveis</a:t>
            </a:r>
            <a:endParaRPr lang="pt-BR" sz="32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5400000">
            <a:off x="9879091" y="796561"/>
            <a:ext cx="3126744" cy="15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5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39700" y="228600"/>
            <a:ext cx="11899900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52397"/>
            <a:ext cx="11899900" cy="654050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785100" y="-1650999"/>
            <a:ext cx="3454400" cy="861774"/>
          </a:xfrm>
          <a:prstGeom prst="rect">
            <a:avLst/>
          </a:prstGeom>
          <a:solidFill>
            <a:srgbClr val="F4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551972" y="1966912"/>
            <a:ext cx="5018031" cy="2974975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5969574" y="1864182"/>
            <a:ext cx="5683250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pt-BR" sz="44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Não quer depender de Rankings ou Sorteios?</a:t>
            </a:r>
            <a:br>
              <a:rPr lang="pt-BR" sz="44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</a:br>
            <a:r>
              <a:rPr lang="pt-BR" sz="5400" b="1" dirty="0">
                <a:solidFill>
                  <a:srgbClr val="F4B53C"/>
                </a:solidFill>
                <a:latin typeface="Century Gothic" panose="020B0502020202020204" pitchFamily="34" charset="0"/>
              </a:rPr>
              <a:t>Faça seu próprio prêmio!</a:t>
            </a:r>
          </a:p>
        </p:txBody>
      </p:sp>
    </p:spTree>
    <p:extLst>
      <p:ext uri="{BB962C8B-B14F-4D97-AF65-F5344CB8AC3E}">
        <p14:creationId xmlns:p14="http://schemas.microsoft.com/office/powerpoint/2010/main" val="3348585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9286430" y="406477"/>
            <a:ext cx="2270570" cy="134612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39438" y="1079453"/>
            <a:ext cx="6935721" cy="138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Como vai </a:t>
            </a:r>
            <a:b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</a:b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funcionar?</a:t>
            </a:r>
            <a:endParaRPr lang="pt-BR" sz="36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13680" y="2465407"/>
            <a:ext cx="5230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Venda, conecte e troque</a:t>
            </a:r>
            <a:endParaRPr lang="pt-BR" sz="3200" dirty="0">
              <a:solidFill>
                <a:srgbClr val="4472C4">
                  <a:lumMod val="75000"/>
                </a:srgb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87923" y="2887682"/>
            <a:ext cx="59645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Durante o ano cada executivo poderá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acumular pontos </a:t>
            </a:r>
            <a:r>
              <a:rPr lang="pt-BR" sz="2800" b="1" dirty="0" smtClean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atingindo suas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conquistas 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relacionadas </a:t>
            </a:r>
            <a:r>
              <a:rPr lang="pt-BR" sz="2800" dirty="0" smtClean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a sua meta e sua 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produtividade</a:t>
            </a:r>
            <a:r>
              <a:rPr lang="pt-BR" sz="2800" dirty="0" smtClean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. </a:t>
            </a:r>
            <a:endParaRPr lang="pt-BR" sz="2800" dirty="0">
              <a:solidFill>
                <a:srgbClr val="E7E6E6">
                  <a:lumMod val="50000"/>
                </a:srgbClr>
              </a:solidFill>
              <a:latin typeface="Century Gothic" panose="020B0502020202020204" pitchFamily="34" charset="0"/>
            </a:endParaRPr>
          </a:p>
          <a:p>
            <a:r>
              <a:rPr lang="pt-BR" sz="2800" dirty="0" smtClean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Para ser elegível a pontuação é obrigatório atingir a meta de faturamento trimestral</a:t>
            </a:r>
            <a:endParaRPr lang="pt-BR" sz="2800" dirty="0">
              <a:solidFill>
                <a:srgbClr val="E7E6E6">
                  <a:lumMod val="50000"/>
                </a:srgb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59" y="2715724"/>
            <a:ext cx="2709972" cy="27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9286430" y="406477"/>
            <a:ext cx="2270570" cy="134612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39438" y="1079453"/>
            <a:ext cx="6935721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A campanha </a:t>
            </a:r>
          </a:p>
          <a:p>
            <a:pPr>
              <a:lnSpc>
                <a:spcPts val="5000"/>
              </a:lnSpc>
            </a:pP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é trimestral?</a:t>
            </a:r>
            <a:endParaRPr lang="pt-BR" sz="36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52317" y="2272224"/>
            <a:ext cx="9973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Sim!</a:t>
            </a:r>
            <a:endParaRPr lang="pt-BR" sz="3200" dirty="0">
              <a:solidFill>
                <a:srgbClr val="4472C4">
                  <a:lumMod val="75000"/>
                </a:srgb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00801" y="2920144"/>
            <a:ext cx="59645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Os pontos serão atribuídos aos executivos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ao final de cada trimestre</a:t>
            </a: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, assim como a possibilidade de efetuar trocas que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estará ativa apenas no mês seguinte ao fechamento do Tri</a:t>
            </a:r>
            <a:r>
              <a:rPr lang="pt-BR" sz="2400" dirty="0" smtClean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. Lembrado que você pode acumular os pontos dos trimestres e trocar por um premio melhor.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54" y="2322287"/>
            <a:ext cx="3500323" cy="349855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974867" y="4337190"/>
            <a:ext cx="2183835" cy="84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pt-BR" sz="8800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TRI</a:t>
            </a:r>
            <a:endParaRPr lang="pt-BR" sz="54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7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9286430" y="406477"/>
            <a:ext cx="2270570" cy="134612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39438" y="1079453"/>
            <a:ext cx="6935721" cy="138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Como eu acumulo pontos?</a:t>
            </a:r>
            <a:endParaRPr lang="pt-BR" sz="36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39438" y="2774500"/>
            <a:ext cx="73853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Vendendo e superando suas metas!</a:t>
            </a:r>
            <a:endParaRPr lang="pt-BR" sz="3200" dirty="0">
              <a:solidFill>
                <a:srgbClr val="4472C4">
                  <a:lumMod val="75000"/>
                </a:srgb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39438" y="3358026"/>
            <a:ext cx="77298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Todas as possíveis conquistas serão divulgadas em detalhes.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Exemplo: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 Você poderá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acumular pontos 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atingindo sua meta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mensal de faturamento e receita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, além sua meta de </a:t>
            </a:r>
            <a:r>
              <a:rPr lang="pt-BR" sz="2800" b="1" dirty="0" err="1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Omnicarga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 e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Omnitelemetria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61" y="2484254"/>
            <a:ext cx="3073101" cy="345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9286430" y="406477"/>
            <a:ext cx="2270570" cy="134612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39438" y="1079453"/>
            <a:ext cx="8151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00"/>
              </a:lnSpc>
            </a:pP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E quantos pontos</a:t>
            </a:r>
          </a:p>
          <a:p>
            <a:pPr>
              <a:lnSpc>
                <a:spcPts val="5400"/>
              </a:lnSpc>
            </a:pP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eu ganho?</a:t>
            </a:r>
            <a:endParaRPr lang="pt-BR" sz="36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39439" y="2892431"/>
            <a:ext cx="4643761" cy="403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</a:pP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Meta de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Faturamento Mensal</a:t>
            </a:r>
          </a:p>
          <a:p>
            <a:pPr>
              <a:lnSpc>
                <a:spcPts val="3100"/>
              </a:lnSpc>
            </a:pP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Meta de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Serviço Mensal</a:t>
            </a:r>
          </a:p>
          <a:p>
            <a:pPr>
              <a:lnSpc>
                <a:spcPts val="3100"/>
              </a:lnSpc>
            </a:pP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50 </a:t>
            </a:r>
            <a:r>
              <a:rPr lang="pt-BR" sz="2400" dirty="0" err="1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Omnicargas</a:t>
            </a: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 no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TRI</a:t>
            </a:r>
          </a:p>
          <a:p>
            <a:pPr>
              <a:lnSpc>
                <a:spcPts val="3100"/>
              </a:lnSpc>
            </a:pP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100 </a:t>
            </a:r>
            <a:r>
              <a:rPr lang="pt-BR" sz="2400" dirty="0" err="1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Omnicargas</a:t>
            </a: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 no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TRI</a:t>
            </a:r>
          </a:p>
          <a:p>
            <a:pPr>
              <a:lnSpc>
                <a:spcPts val="3100"/>
              </a:lnSpc>
            </a:pP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150 </a:t>
            </a:r>
            <a:r>
              <a:rPr lang="pt-BR" sz="2400" dirty="0" err="1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Omnicargas</a:t>
            </a: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 no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TRI</a:t>
            </a:r>
          </a:p>
          <a:p>
            <a:pPr>
              <a:lnSpc>
                <a:spcPts val="3100"/>
              </a:lnSpc>
            </a:pP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50 </a:t>
            </a:r>
            <a:r>
              <a:rPr lang="pt-BR" sz="2400" dirty="0" err="1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Omnitelemetrias</a:t>
            </a: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 no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TRI</a:t>
            </a:r>
          </a:p>
          <a:p>
            <a:pPr>
              <a:lnSpc>
                <a:spcPts val="3100"/>
              </a:lnSpc>
            </a:pP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100 </a:t>
            </a:r>
            <a:r>
              <a:rPr lang="pt-BR" sz="2400" dirty="0" err="1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Omnitelemetrias</a:t>
            </a: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 no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TRI</a:t>
            </a:r>
          </a:p>
          <a:p>
            <a:pPr>
              <a:lnSpc>
                <a:spcPts val="3100"/>
              </a:lnSpc>
            </a:pP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150 </a:t>
            </a:r>
            <a:r>
              <a:rPr lang="pt-BR" sz="2400" dirty="0" err="1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Omnitelemetrias</a:t>
            </a:r>
            <a:r>
              <a:rPr lang="pt-BR" sz="24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 no </a:t>
            </a: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TRI</a:t>
            </a:r>
          </a:p>
          <a:p>
            <a:pPr>
              <a:lnSpc>
                <a:spcPts val="3100"/>
              </a:lnSpc>
            </a:pPr>
            <a:endParaRPr lang="pt-BR" sz="2400" dirty="0">
              <a:solidFill>
                <a:srgbClr val="E7E6E6">
                  <a:lumMod val="50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3100"/>
              </a:lnSpc>
            </a:pPr>
            <a:endParaRPr lang="pt-BR" sz="2400" dirty="0">
              <a:solidFill>
                <a:srgbClr val="E7E6E6">
                  <a:lumMod val="50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5516239" y="2892431"/>
            <a:ext cx="4643761" cy="406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</a:pP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50 pontos</a:t>
            </a:r>
          </a:p>
          <a:p>
            <a:pPr>
              <a:lnSpc>
                <a:spcPts val="3100"/>
              </a:lnSpc>
            </a:pP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50 pontos</a:t>
            </a:r>
          </a:p>
          <a:p>
            <a:pPr>
              <a:lnSpc>
                <a:spcPts val="3100"/>
              </a:lnSpc>
            </a:pP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50 pontos</a:t>
            </a:r>
          </a:p>
          <a:p>
            <a:pPr>
              <a:lnSpc>
                <a:spcPts val="3100"/>
              </a:lnSpc>
            </a:pP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100 pontos</a:t>
            </a:r>
          </a:p>
          <a:p>
            <a:pPr>
              <a:lnSpc>
                <a:spcPts val="3100"/>
              </a:lnSpc>
            </a:pP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150 pontos</a:t>
            </a:r>
          </a:p>
          <a:p>
            <a:pPr>
              <a:lnSpc>
                <a:spcPts val="3100"/>
              </a:lnSpc>
            </a:pP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100 pontos</a:t>
            </a:r>
          </a:p>
          <a:p>
            <a:pPr>
              <a:lnSpc>
                <a:spcPts val="3100"/>
              </a:lnSpc>
            </a:pP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200 pontos</a:t>
            </a:r>
          </a:p>
          <a:p>
            <a:pPr>
              <a:lnSpc>
                <a:spcPts val="3100"/>
              </a:lnSpc>
            </a:pP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300 pontos</a:t>
            </a:r>
          </a:p>
          <a:p>
            <a:pPr>
              <a:lnSpc>
                <a:spcPts val="3100"/>
              </a:lnSpc>
            </a:pPr>
            <a:endParaRPr lang="pt-BR" sz="2400" dirty="0">
              <a:solidFill>
                <a:srgbClr val="E7E6E6">
                  <a:lumMod val="50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3100"/>
              </a:lnSpc>
            </a:pPr>
            <a:endParaRPr lang="pt-BR" sz="2400" dirty="0">
              <a:solidFill>
                <a:srgbClr val="E7E6E6">
                  <a:lumMod val="50000"/>
                </a:srgb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Conector reto 2"/>
          <p:cNvCxnSpPr/>
          <p:nvPr/>
        </p:nvCxnSpPr>
        <p:spPr>
          <a:xfrm>
            <a:off x="639438" y="3318936"/>
            <a:ext cx="6680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639438" y="3699936"/>
            <a:ext cx="6680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639438" y="4097869"/>
            <a:ext cx="6680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639438" y="4495803"/>
            <a:ext cx="6680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>
            <a:off x="639438" y="4885272"/>
            <a:ext cx="6680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>
            <a:off x="639438" y="5274737"/>
            <a:ext cx="6680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>
            <a:off x="639438" y="5672672"/>
            <a:ext cx="6680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7662929" y="1979987"/>
            <a:ext cx="41727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Você não é obrigado a trocar seus pontos no final de cada trimestre, ou seja, você pode acumular os pontos e</a:t>
            </a:r>
            <a:endParaRPr lang="pt-BR" sz="2800" dirty="0" smtClean="0">
              <a:solidFill>
                <a:srgbClr val="E7E6E6">
                  <a:lumMod val="50000"/>
                </a:srgb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9286430" y="406477"/>
            <a:ext cx="2270570" cy="134612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39438" y="1079453"/>
            <a:ext cx="81516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00"/>
              </a:lnSpc>
            </a:pP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Como posso acompanhar meus pontos?</a:t>
            </a:r>
            <a:endParaRPr lang="pt-BR" sz="36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39439" y="3632659"/>
            <a:ext cx="58556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Iremos divulgar um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site especial da campanha 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onde você poderá acompanhar suas conquistas, pontos e prêmios disponíveis.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Muito fácil e prático.</a:t>
            </a:r>
          </a:p>
        </p:txBody>
      </p:sp>
      <p:grpSp>
        <p:nvGrpSpPr>
          <p:cNvPr id="28" name="Grupo 27"/>
          <p:cNvGrpSpPr/>
          <p:nvPr/>
        </p:nvGrpSpPr>
        <p:grpSpPr>
          <a:xfrm>
            <a:off x="6845285" y="3693152"/>
            <a:ext cx="5136563" cy="2993305"/>
            <a:chOff x="5957057" y="3199510"/>
            <a:chExt cx="5997458" cy="3494987"/>
          </a:xfrm>
        </p:grpSpPr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9857923" y="6145809"/>
              <a:ext cx="2030144" cy="548688"/>
            </a:xfrm>
            <a:prstGeom prst="rect">
              <a:avLst/>
            </a:prstGeom>
          </p:spPr>
        </p:pic>
        <p:grpSp>
          <p:nvGrpSpPr>
            <p:cNvPr id="30" name="Grupo 29"/>
            <p:cNvGrpSpPr/>
            <p:nvPr/>
          </p:nvGrpSpPr>
          <p:grpSpPr>
            <a:xfrm>
              <a:off x="5957057" y="3199510"/>
              <a:ext cx="5997458" cy="3462857"/>
              <a:chOff x="5854456" y="3621256"/>
              <a:chExt cx="4111246" cy="2373782"/>
            </a:xfrm>
          </p:grpSpPr>
          <p:pic>
            <p:nvPicPr>
              <p:cNvPr id="32" name="Imagem 31"/>
              <p:cNvPicPr>
                <a:picLocks noChangeAspect="1"/>
              </p:cNvPicPr>
              <p:nvPr/>
            </p:nvPicPr>
            <p:blipFill rotWithShape="1">
              <a:blip r:embed="rId6"/>
              <a:srcRect l="17882" t="16699" r="26476" b="16479"/>
              <a:stretch/>
            </p:blipFill>
            <p:spPr>
              <a:xfrm>
                <a:off x="6353175" y="3695701"/>
                <a:ext cx="3124200" cy="2000250"/>
              </a:xfrm>
              <a:prstGeom prst="rect">
                <a:avLst/>
              </a:prstGeom>
            </p:spPr>
          </p:pic>
          <p:pic>
            <p:nvPicPr>
              <p:cNvPr id="33" name="Picture 2" descr="Resultado de imagem para macbook 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4456" y="3621256"/>
                <a:ext cx="4111246" cy="23737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42" descr="Resultado de imagem para camisa seleÃ§Ã£o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12"/>
            <a:stretch/>
          </p:blipFill>
          <p:spPr bwMode="auto">
            <a:xfrm>
              <a:off x="10244556" y="4059473"/>
              <a:ext cx="1053136" cy="87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o 6"/>
          <p:cNvGrpSpPr/>
          <p:nvPr/>
        </p:nvGrpSpPr>
        <p:grpSpPr>
          <a:xfrm>
            <a:off x="6861210" y="3083485"/>
            <a:ext cx="2933578" cy="2092560"/>
            <a:chOff x="848320" y="3121426"/>
            <a:chExt cx="4492315" cy="3204427"/>
          </a:xfrm>
        </p:grpSpPr>
        <p:grpSp>
          <p:nvGrpSpPr>
            <p:cNvPr id="11" name="Grupo 10"/>
            <p:cNvGrpSpPr/>
            <p:nvPr/>
          </p:nvGrpSpPr>
          <p:grpSpPr>
            <a:xfrm>
              <a:off x="848320" y="3121426"/>
              <a:ext cx="4492315" cy="3204427"/>
              <a:chOff x="1117954" y="3501882"/>
              <a:chExt cx="3783013" cy="2698473"/>
            </a:xfrm>
          </p:grpSpPr>
          <p:sp>
            <p:nvSpPr>
              <p:cNvPr id="14" name="Retângulo 13"/>
              <p:cNvSpPr/>
              <p:nvPr/>
            </p:nvSpPr>
            <p:spPr>
              <a:xfrm>
                <a:off x="1117954" y="3501882"/>
                <a:ext cx="3783013" cy="26984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upo 14"/>
              <p:cNvGrpSpPr/>
              <p:nvPr/>
            </p:nvGrpSpPr>
            <p:grpSpPr>
              <a:xfrm>
                <a:off x="1121189" y="3549749"/>
                <a:ext cx="3773070" cy="2512412"/>
                <a:chOff x="1095064" y="3447336"/>
                <a:chExt cx="3783013" cy="2519033"/>
              </a:xfrm>
            </p:grpSpPr>
            <p:grpSp>
              <p:nvGrpSpPr>
                <p:cNvPr id="16" name="Grupo 15"/>
                <p:cNvGrpSpPr/>
                <p:nvPr/>
              </p:nvGrpSpPr>
              <p:grpSpPr>
                <a:xfrm>
                  <a:off x="1095064" y="3447336"/>
                  <a:ext cx="3783013" cy="1518379"/>
                  <a:chOff x="1095064" y="3447336"/>
                  <a:chExt cx="3783013" cy="1518379"/>
                </a:xfrm>
              </p:grpSpPr>
              <p:pic>
                <p:nvPicPr>
                  <p:cNvPr id="26" name="Imagem 25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95064" y="3447336"/>
                    <a:ext cx="3783013" cy="1518379"/>
                  </a:xfrm>
                  <a:prstGeom prst="rect">
                    <a:avLst/>
                  </a:prstGeom>
                </p:spPr>
              </p:pic>
              <p:sp>
                <p:nvSpPr>
                  <p:cNvPr id="27" name="Retângulo 26"/>
                  <p:cNvSpPr/>
                  <p:nvPr/>
                </p:nvSpPr>
                <p:spPr>
                  <a:xfrm>
                    <a:off x="2857500" y="3919538"/>
                    <a:ext cx="1466338" cy="779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1600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17" name="Imagem 16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33160" b="10080"/>
                <a:stretch/>
              </p:blipFill>
              <p:spPr>
                <a:xfrm>
                  <a:off x="2857079" y="4109400"/>
                  <a:ext cx="1547597" cy="322528"/>
                </a:xfrm>
                <a:prstGeom prst="rect">
                  <a:avLst/>
                </a:prstGeom>
              </p:spPr>
            </p:pic>
            <p:sp>
              <p:nvSpPr>
                <p:cNvPr id="18" name="Retângulo 17"/>
                <p:cNvSpPr/>
                <p:nvPr/>
              </p:nvSpPr>
              <p:spPr>
                <a:xfrm>
                  <a:off x="2679700" y="3685888"/>
                  <a:ext cx="628650" cy="1876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>
                  <a:off x="3097980" y="5006484"/>
                  <a:ext cx="285526" cy="28605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Título 1">
                  <a:extLst>
                    <a:ext uri="{FF2B5EF4-FFF2-40B4-BE49-F238E27FC236}">
                      <a16:creationId xmlns="" xmlns:a16="http://schemas.microsoft.com/office/drawing/2014/main" id="{C3EFF3A1-5B3C-4A1B-A221-692F326D744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39922" y="5049209"/>
                  <a:ext cx="1156039" cy="9171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b="1" kern="1200">
                      <a:solidFill>
                        <a:schemeClr val="accent1">
                          <a:lumMod val="75000"/>
                        </a:schemeClr>
                      </a:solidFill>
                      <a:latin typeface="Century Gothic" panose="020B0502020202020204" pitchFamily="34" charset="0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ts val="500"/>
                    </a:lnSpc>
                  </a:pPr>
                  <a:r>
                    <a:rPr lang="pt-BR" sz="300" b="0" dirty="0" smtClean="0">
                      <a:solidFill>
                        <a:srgbClr val="E7E6E6">
                          <a:lumMod val="50000"/>
                        </a:srgbClr>
                      </a:solidFill>
                      <a:latin typeface="Calibri "/>
                    </a:rPr>
                    <a:t>Sempre </a:t>
                  </a:r>
                  <a:r>
                    <a:rPr lang="pt-BR" sz="300" b="0" dirty="0">
                      <a:solidFill>
                        <a:srgbClr val="E7E6E6">
                          <a:lumMod val="50000"/>
                        </a:srgbClr>
                      </a:solidFill>
                      <a:latin typeface="Calibri "/>
                    </a:rPr>
                    <a:t>que um executivo comercial atingir uma das condições solicitadas, ele receberá uma "conquista". </a:t>
                  </a:r>
                  <a:r>
                    <a:rPr lang="pt-BR" sz="300" dirty="0">
                      <a:solidFill>
                        <a:srgbClr val="E7E6E6">
                          <a:lumMod val="50000"/>
                        </a:srgbClr>
                      </a:solidFill>
                      <a:latin typeface="Calibri "/>
                    </a:rPr>
                    <a:t>Esta conquista será </a:t>
                  </a:r>
                  <a:r>
                    <a:rPr lang="pt-BR" sz="300" dirty="0" smtClean="0">
                      <a:solidFill>
                        <a:srgbClr val="E7E6E6">
                          <a:lumMod val="50000"/>
                        </a:srgbClr>
                      </a:solidFill>
                      <a:latin typeface="Calibri "/>
                    </a:rPr>
                    <a:t>atribuída </a:t>
                  </a:r>
                  <a:r>
                    <a:rPr lang="pt-BR" sz="300" dirty="0">
                      <a:solidFill>
                        <a:srgbClr val="E7E6E6">
                          <a:lumMod val="50000"/>
                        </a:srgbClr>
                      </a:solidFill>
                      <a:latin typeface="Calibri "/>
                    </a:rPr>
                    <a:t>a este executivo juntamente com uma pontuação.</a:t>
                  </a:r>
                </a:p>
                <a:p>
                  <a:pPr algn="l">
                    <a:lnSpc>
                      <a:spcPts val="500"/>
                    </a:lnSpc>
                  </a:pPr>
                  <a:endParaRPr lang="pt-BR" sz="300" b="0" dirty="0">
                    <a:solidFill>
                      <a:srgbClr val="E7E6E6">
                        <a:lumMod val="50000"/>
                      </a:srgbClr>
                    </a:solidFill>
                    <a:latin typeface="Calibri "/>
                  </a:endParaRPr>
                </a:p>
                <a:p>
                  <a:pPr algn="l">
                    <a:lnSpc>
                      <a:spcPts val="500"/>
                    </a:lnSpc>
                  </a:pPr>
                  <a:r>
                    <a:rPr lang="pt-BR" sz="300" b="0" dirty="0">
                      <a:solidFill>
                        <a:srgbClr val="E7E6E6">
                          <a:lumMod val="50000"/>
                        </a:srgbClr>
                      </a:solidFill>
                      <a:latin typeface="Calibri "/>
                    </a:rPr>
                    <a:t>O executivo poderá, ao final de cada mês, </a:t>
                  </a:r>
                  <a:r>
                    <a:rPr lang="pt-BR" sz="300" b="0" dirty="0" smtClean="0">
                      <a:solidFill>
                        <a:srgbClr val="E7E6E6">
                          <a:lumMod val="50000"/>
                        </a:srgbClr>
                      </a:solidFill>
                      <a:latin typeface="Calibri "/>
                    </a:rPr>
                    <a:t>solicitar </a:t>
                  </a:r>
                  <a:r>
                    <a:rPr lang="pt-BR" sz="300" b="0" dirty="0">
                      <a:solidFill>
                        <a:srgbClr val="E7E6E6">
                          <a:lumMod val="50000"/>
                        </a:srgbClr>
                      </a:solidFill>
                      <a:latin typeface="Calibri "/>
                    </a:rPr>
                    <a:t>a troca de seus pontos por um prêmio dentre os disponibilizados na listagem da campanha</a:t>
                  </a:r>
                  <a:r>
                    <a:rPr lang="pt-BR" sz="300" b="0" dirty="0" smtClean="0">
                      <a:solidFill>
                        <a:srgbClr val="E7E6E6">
                          <a:lumMod val="50000"/>
                        </a:srgbClr>
                      </a:solidFill>
                      <a:latin typeface="Calibri "/>
                    </a:rPr>
                    <a:t>.</a:t>
                  </a:r>
                  <a:endParaRPr lang="pt-BR" sz="300" b="0" dirty="0">
                    <a:solidFill>
                      <a:srgbClr val="E7E6E6">
                        <a:lumMod val="50000"/>
                      </a:srgbClr>
                    </a:solidFill>
                    <a:latin typeface="Calibri "/>
                  </a:endParaRPr>
                </a:p>
              </p:txBody>
            </p:sp>
            <p:sp>
              <p:nvSpPr>
                <p:cNvPr id="21" name="Retângulo 20"/>
                <p:cNvSpPr/>
                <p:nvPr/>
              </p:nvSpPr>
              <p:spPr>
                <a:xfrm>
                  <a:off x="3480726" y="5006484"/>
                  <a:ext cx="285526" cy="28605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>
                  <a:off x="3854662" y="5006484"/>
                  <a:ext cx="285526" cy="28605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>
                <a:xfrm>
                  <a:off x="3097980" y="5417836"/>
                  <a:ext cx="285526" cy="28605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>
                <a:xfrm>
                  <a:off x="3480726" y="5417836"/>
                  <a:ext cx="285526" cy="28605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3854662" y="5417836"/>
                  <a:ext cx="285526" cy="28605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11"/>
            <a:srcRect l="40335" b="21266"/>
            <a:stretch/>
          </p:blipFill>
          <p:spPr>
            <a:xfrm>
              <a:off x="3039360" y="4468763"/>
              <a:ext cx="1630185" cy="1608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65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511300" y="843758"/>
            <a:ext cx="9004300" cy="743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pt-BR" sz="6000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Vamos</a:t>
            </a: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 Resumir</a:t>
            </a:r>
            <a:endParaRPr lang="pt-BR" sz="36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059214" y="1480996"/>
            <a:ext cx="8086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Bateu suas metas mensais e sua meta de faturamento no trimestre (além do gatilho da Omnilink)?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949450" y="3682370"/>
            <a:ext cx="83704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Garantiu suas </a:t>
            </a:r>
            <a:r>
              <a:rPr lang="pt-BR" sz="2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conquistas.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472C4">
                  <a:lumMod val="75000"/>
                </a:srgb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sz="2400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Cada conquista </a:t>
            </a:r>
            <a:r>
              <a:rPr lang="pt-BR" sz="2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te dará pontos</a:t>
            </a:r>
            <a:r>
              <a:rPr lang="pt-BR" sz="2400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472C4">
                  <a:lumMod val="75000"/>
                </a:srgb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sz="2400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Você poderá </a:t>
            </a:r>
            <a:r>
              <a:rPr lang="pt-BR" sz="2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trocar seus pontos pelos prêmios </a:t>
            </a:r>
            <a:r>
              <a:rPr lang="pt-BR" sz="2400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disponibilizados no site da campanha.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16200000">
            <a:off x="-824914" y="4571357"/>
            <a:ext cx="3126744" cy="153362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16200000" flipV="1">
            <a:off x="9841228" y="4512315"/>
            <a:ext cx="3126744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63501" y="-11114"/>
            <a:ext cx="12314399" cy="69691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39438" y="1079453"/>
            <a:ext cx="6935721" cy="138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Quer ainda </a:t>
            </a:r>
            <a:b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</a:br>
            <a:r>
              <a:rPr lang="pt-BR" sz="60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mais pontos?</a:t>
            </a:r>
            <a:endParaRPr lang="pt-BR" sz="36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39438" y="2850026"/>
            <a:ext cx="57232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Supere suas metas trimestrais acima de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125% 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e ganhe um multiplicador de pontos. Conquistando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200%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 de sua meta você recebe um </a:t>
            </a:r>
            <a:r>
              <a:rPr lang="pt-BR" sz="28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Ultra Combo (+25% de pontos sobre o que você realizou no trimestre)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6591300" y="2311400"/>
            <a:ext cx="4901110" cy="29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2368" r="19643" b="3109"/>
          <a:stretch/>
        </p:blipFill>
        <p:spPr>
          <a:xfrm>
            <a:off x="3873498" y="-7315"/>
            <a:ext cx="8356601" cy="686531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70094"/>
          <a:stretch/>
        </p:blipFill>
        <p:spPr>
          <a:xfrm>
            <a:off x="-4451" y="-7939"/>
            <a:ext cx="3865251" cy="69056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0" y="1196372"/>
            <a:ext cx="3346529" cy="3856126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 rot="10800000">
            <a:off x="3730563" y="-12701"/>
            <a:ext cx="1590739" cy="6858001"/>
            <a:chOff x="10477500" y="593774"/>
            <a:chExt cx="1257702" cy="5422210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42"/>
            <a:stretch/>
          </p:blipFill>
          <p:spPr>
            <a:xfrm>
              <a:off x="10696000" y="3818130"/>
              <a:ext cx="1039202" cy="2197854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0"/>
            <a:stretch/>
          </p:blipFill>
          <p:spPr>
            <a:xfrm>
              <a:off x="10477500" y="593774"/>
              <a:ext cx="1256759" cy="3410163"/>
            </a:xfrm>
            <a:prstGeom prst="rect">
              <a:avLst/>
            </a:prstGeom>
          </p:spPr>
        </p:pic>
      </p:grp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5400000">
            <a:off x="8347425" y="1330630"/>
            <a:ext cx="5209946" cy="2555403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399397" y="2342604"/>
            <a:ext cx="5876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5400" b="1" dirty="0">
                <a:solidFill>
                  <a:prstClr val="white">
                    <a:lumMod val="85000"/>
                  </a:prstClr>
                </a:solidFill>
                <a:latin typeface="Century Gothic" panose="020B0502020202020204" pitchFamily="34" charset="0"/>
              </a:rPr>
              <a:t>Campanhas</a:t>
            </a:r>
          </a:p>
          <a:p>
            <a:pPr>
              <a:lnSpc>
                <a:spcPts val="6000"/>
              </a:lnSpc>
            </a:pPr>
            <a:r>
              <a:rPr lang="pt-BR" sz="5400" b="1" dirty="0">
                <a:solidFill>
                  <a:srgbClr val="D8A840"/>
                </a:solidFill>
                <a:latin typeface="Century Gothic" panose="020B0502020202020204" pitchFamily="34" charset="0"/>
              </a:rPr>
              <a:t>2019</a:t>
            </a:r>
            <a:endParaRPr lang="pt-BR" sz="32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2317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39700" y="228600"/>
            <a:ext cx="11899900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152400" y="574098"/>
            <a:ext cx="11938000" cy="1881605"/>
            <a:chOff x="152400" y="181319"/>
            <a:chExt cx="11606190" cy="1829306"/>
          </a:xfrm>
        </p:grpSpPr>
        <p:grpSp>
          <p:nvGrpSpPr>
            <p:cNvPr id="5" name="Grupo 4"/>
            <p:cNvGrpSpPr/>
            <p:nvPr/>
          </p:nvGrpSpPr>
          <p:grpSpPr>
            <a:xfrm>
              <a:off x="2077606" y="241210"/>
              <a:ext cx="1934731" cy="1769370"/>
              <a:chOff x="4110171" y="3060700"/>
              <a:chExt cx="3957771" cy="3619500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4110171" y="3060700"/>
                <a:ext cx="3957771" cy="36195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50" name="Picture 2" descr="Resultado de imagem para camisa seleÃ§Ã£o 2018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2819" y="3228506"/>
                <a:ext cx="2659061" cy="2659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upo 5"/>
            <p:cNvGrpSpPr/>
            <p:nvPr/>
          </p:nvGrpSpPr>
          <p:grpSpPr>
            <a:xfrm>
              <a:off x="4022467" y="181319"/>
              <a:ext cx="1934731" cy="1820876"/>
              <a:chOff x="8081829" y="2955336"/>
              <a:chExt cx="3957771" cy="3724864"/>
            </a:xfrm>
          </p:grpSpPr>
          <p:sp>
            <p:nvSpPr>
              <p:cNvPr id="12" name="Retângulo 11"/>
              <p:cNvSpPr/>
              <p:nvPr/>
            </p:nvSpPr>
            <p:spPr>
              <a:xfrm>
                <a:off x="8081829" y="3060700"/>
                <a:ext cx="3957771" cy="36195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52" name="Picture 4" descr="Resultado de imagem para TV 43 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8014" y="2955336"/>
                <a:ext cx="3205401" cy="3205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upo 1"/>
            <p:cNvGrpSpPr/>
            <p:nvPr/>
          </p:nvGrpSpPr>
          <p:grpSpPr>
            <a:xfrm>
              <a:off x="152400" y="241255"/>
              <a:ext cx="1934731" cy="1769370"/>
              <a:chOff x="152400" y="3060700"/>
              <a:chExt cx="3957771" cy="3619500"/>
            </a:xfrm>
          </p:grpSpPr>
          <p:sp>
            <p:nvSpPr>
              <p:cNvPr id="3" name="Retângulo 2"/>
              <p:cNvSpPr/>
              <p:nvPr/>
            </p:nvSpPr>
            <p:spPr>
              <a:xfrm>
                <a:off x="152400" y="3060700"/>
                <a:ext cx="3957771" cy="361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54" name="Picture 6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21" t="8810" r="19688" b="7300"/>
              <a:stretch/>
            </p:blipFill>
            <p:spPr bwMode="auto">
              <a:xfrm>
                <a:off x="980779" y="3228506"/>
                <a:ext cx="2301012" cy="2324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upo 6"/>
            <p:cNvGrpSpPr/>
            <p:nvPr/>
          </p:nvGrpSpPr>
          <p:grpSpPr>
            <a:xfrm>
              <a:off x="5967328" y="232825"/>
              <a:ext cx="1934731" cy="1769370"/>
              <a:chOff x="8894288" y="2831205"/>
              <a:chExt cx="2915094" cy="2665941"/>
            </a:xfrm>
          </p:grpSpPr>
          <p:sp>
            <p:nvSpPr>
              <p:cNvPr id="15" name="Retângulo 14"/>
              <p:cNvSpPr/>
              <p:nvPr/>
            </p:nvSpPr>
            <p:spPr>
              <a:xfrm>
                <a:off x="8894288" y="2831205"/>
                <a:ext cx="2915094" cy="26659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076" name="Picture 4" descr="Resultado de imagem para liquidificador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346" y="2863610"/>
                <a:ext cx="2481910" cy="2114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o 9"/>
            <p:cNvGrpSpPr/>
            <p:nvPr/>
          </p:nvGrpSpPr>
          <p:grpSpPr>
            <a:xfrm>
              <a:off x="7904881" y="225830"/>
              <a:ext cx="1934731" cy="1769370"/>
              <a:chOff x="7904881" y="225830"/>
              <a:chExt cx="1934731" cy="1769370"/>
            </a:xfrm>
          </p:grpSpPr>
          <p:sp>
            <p:nvSpPr>
              <p:cNvPr id="19" name="Retângulo 18"/>
              <p:cNvSpPr/>
              <p:nvPr/>
            </p:nvSpPr>
            <p:spPr>
              <a:xfrm>
                <a:off x="7904881" y="225830"/>
                <a:ext cx="1934731" cy="17693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5122" name="Picture 2" descr="Resultado de imagem para torradeira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46" t="5112" r="22263" b="6582"/>
              <a:stretch/>
            </p:blipFill>
            <p:spPr bwMode="auto">
              <a:xfrm>
                <a:off x="8365262" y="241986"/>
                <a:ext cx="1093063" cy="1285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o 8"/>
            <p:cNvGrpSpPr/>
            <p:nvPr/>
          </p:nvGrpSpPr>
          <p:grpSpPr>
            <a:xfrm>
              <a:off x="9823859" y="213483"/>
              <a:ext cx="1934731" cy="1769370"/>
              <a:chOff x="9823859" y="213483"/>
              <a:chExt cx="1934731" cy="1769370"/>
            </a:xfrm>
          </p:grpSpPr>
          <p:sp>
            <p:nvSpPr>
              <p:cNvPr id="20" name="Retângulo 19"/>
              <p:cNvSpPr/>
              <p:nvPr/>
            </p:nvSpPr>
            <p:spPr>
              <a:xfrm>
                <a:off x="9823859" y="213483"/>
                <a:ext cx="1934731" cy="1769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5124" name="Picture 4" descr="Resultado de imagem para microondas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001" b="17900"/>
              <a:stretch/>
            </p:blipFill>
            <p:spPr bwMode="auto">
              <a:xfrm>
                <a:off x="9955208" y="478370"/>
                <a:ext cx="1648848" cy="924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Grupo 13"/>
          <p:cNvGrpSpPr/>
          <p:nvPr/>
        </p:nvGrpSpPr>
        <p:grpSpPr>
          <a:xfrm>
            <a:off x="152400" y="2551020"/>
            <a:ext cx="11938000" cy="1839216"/>
            <a:chOff x="152400" y="4923068"/>
            <a:chExt cx="11967084" cy="1843696"/>
          </a:xfrm>
        </p:grpSpPr>
        <p:sp>
          <p:nvSpPr>
            <p:cNvPr id="44" name="Retângulo 43"/>
            <p:cNvSpPr/>
            <p:nvPr/>
          </p:nvSpPr>
          <p:spPr>
            <a:xfrm>
              <a:off x="4141428" y="4936657"/>
              <a:ext cx="1994202" cy="18237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2168186" y="4943006"/>
              <a:ext cx="1994202" cy="18237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52400" y="4943006"/>
              <a:ext cx="1994202" cy="18237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8130456" y="4923068"/>
              <a:ext cx="1994202" cy="18237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10121148" y="4923068"/>
              <a:ext cx="1994202" cy="1823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142912" y="4943006"/>
              <a:ext cx="1994202" cy="18237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10125282" y="4943006"/>
              <a:ext cx="1994202" cy="18237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pic>
          <p:nvPicPr>
            <p:cNvPr id="5126" name="Picture 6" descr="Resultado de imagem para xbox one x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00" b="18400"/>
            <a:stretch/>
          </p:blipFill>
          <p:spPr bwMode="auto">
            <a:xfrm>
              <a:off x="381950" y="5426347"/>
              <a:ext cx="1524889" cy="95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Resultado de imagem para switch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003" y="5315993"/>
              <a:ext cx="1706691" cy="1136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Resultado de imagem para Play 4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466" y="5175974"/>
              <a:ext cx="1503201" cy="1503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Resultado de imagem para Fone jbl 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718" y="4931224"/>
              <a:ext cx="1599953" cy="161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Resultado de imagem para vivara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4425" y="5103553"/>
              <a:ext cx="1265832" cy="1265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Resultado de imagem para samsung a8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598116" y="5205733"/>
              <a:ext cx="1075235" cy="143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" name="Imagem 8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8600060" y="4589640"/>
            <a:ext cx="2883524" cy="1709516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152400" y="4395238"/>
            <a:ext cx="7987759" cy="1903918"/>
            <a:chOff x="152400" y="4395238"/>
            <a:chExt cx="7987759" cy="1903918"/>
          </a:xfrm>
        </p:grpSpPr>
        <p:grpSp>
          <p:nvGrpSpPr>
            <p:cNvPr id="40" name="Grupo 39"/>
            <p:cNvGrpSpPr/>
            <p:nvPr/>
          </p:nvGrpSpPr>
          <p:grpSpPr>
            <a:xfrm>
              <a:off x="152400" y="4458348"/>
              <a:ext cx="7987759" cy="1840808"/>
              <a:chOff x="152400" y="220937"/>
              <a:chExt cx="7765744" cy="1789643"/>
            </a:xfrm>
          </p:grpSpPr>
          <p:sp>
            <p:nvSpPr>
              <p:cNvPr id="63" name="Retângulo 62"/>
              <p:cNvSpPr/>
              <p:nvPr/>
            </p:nvSpPr>
            <p:spPr>
              <a:xfrm>
                <a:off x="152400" y="241210"/>
                <a:ext cx="1934731" cy="17693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tângulo 60"/>
              <p:cNvSpPr/>
              <p:nvPr/>
            </p:nvSpPr>
            <p:spPr>
              <a:xfrm>
                <a:off x="4041457" y="232826"/>
                <a:ext cx="1934732" cy="176937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tângulo 56"/>
              <p:cNvSpPr/>
              <p:nvPr/>
            </p:nvSpPr>
            <p:spPr>
              <a:xfrm>
                <a:off x="2099503" y="232826"/>
                <a:ext cx="1934732" cy="176937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tângulo 54"/>
              <p:cNvSpPr/>
              <p:nvPr/>
            </p:nvSpPr>
            <p:spPr>
              <a:xfrm>
                <a:off x="5983412" y="220937"/>
                <a:ext cx="1934732" cy="17693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65" name="Picture 2" descr="Resultado de imagem para grill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44" y="4395238"/>
              <a:ext cx="1837770" cy="1837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Resultado de imagem para batedeira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616" y="4736360"/>
              <a:ext cx="1263930" cy="1263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sultado de imagem para micro system"/>
            <p:cNvPicPr>
              <a:picLocks noChangeAspect="1" noChangeArrowheads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67" b="20467"/>
            <a:stretch/>
          </p:blipFill>
          <p:spPr bwMode="auto">
            <a:xfrm>
              <a:off x="2338307" y="4864043"/>
              <a:ext cx="1742909" cy="100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Resultado de imagem para notebook 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923" y="4888770"/>
              <a:ext cx="1758390" cy="1040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327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63501" y="-11114"/>
            <a:ext cx="12314399" cy="6969128"/>
          </a:xfrm>
          <a:prstGeom prst="rect">
            <a:avLst/>
          </a:prstGeom>
          <a:solidFill>
            <a:srgbClr val="F4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" b="2265"/>
          <a:stretch/>
        </p:blipFill>
        <p:spPr>
          <a:xfrm>
            <a:off x="-58899" y="-11114"/>
            <a:ext cx="12309798" cy="69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317500" y="-285750"/>
            <a:ext cx="12915900" cy="7340600"/>
          </a:xfrm>
          <a:prstGeom prst="rect">
            <a:avLst/>
          </a:prstGeom>
          <a:solidFill>
            <a:srgbClr val="711E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" b="8308"/>
          <a:stretch/>
        </p:blipFill>
        <p:spPr>
          <a:xfrm>
            <a:off x="-200719" y="-101600"/>
            <a:ext cx="12593438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317500" y="-88900"/>
            <a:ext cx="12509500" cy="7143750"/>
          </a:xfrm>
          <a:prstGeom prst="rect">
            <a:avLst/>
          </a:prstGeom>
          <a:solidFill>
            <a:srgbClr val="711E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39438" y="3060653"/>
            <a:ext cx="7704462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Uma campanha </a:t>
            </a:r>
          </a:p>
          <a:p>
            <a:pPr>
              <a:lnSpc>
                <a:spcPts val="5000"/>
              </a:lnSpc>
            </a:pPr>
            <a:r>
              <a:rPr lang="pt-BR" sz="4800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planejada para que a </a:t>
            </a:r>
            <a:r>
              <a:rPr lang="pt-BR" sz="4800" b="1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contribuição de todos da filial seja recompensada</a:t>
            </a:r>
            <a:endParaRPr lang="pt-BR" sz="2800" dirty="0">
              <a:solidFill>
                <a:srgbClr val="A5A5A5">
                  <a:lumMod val="40000"/>
                  <a:lumOff val="60000"/>
                </a:srgb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5"/>
          <a:stretch/>
        </p:blipFill>
        <p:spPr>
          <a:xfrm>
            <a:off x="467797" y="466720"/>
            <a:ext cx="5681106" cy="20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101600" y="-88900"/>
            <a:ext cx="12293600" cy="7143750"/>
          </a:xfrm>
          <a:prstGeom prst="rect">
            <a:avLst/>
          </a:prstGeom>
          <a:solidFill>
            <a:srgbClr val="711E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03200" y="3417970"/>
            <a:ext cx="4897762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600"/>
              </a:lnSpc>
            </a:pPr>
            <a:r>
              <a:rPr lang="pt-BR" sz="4000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Filial com </a:t>
            </a:r>
            <a:r>
              <a:rPr lang="pt-BR" sz="4000" b="1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melhor resultado</a:t>
            </a:r>
            <a:r>
              <a:rPr lang="pt-BR" sz="4000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 de faturamento </a:t>
            </a:r>
            <a:br>
              <a:rPr lang="pt-BR" sz="4000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</a:br>
            <a:r>
              <a:rPr lang="pt-BR" sz="4000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no trimestre</a:t>
            </a:r>
            <a:endParaRPr lang="pt-BR" sz="2000" dirty="0">
              <a:solidFill>
                <a:srgbClr val="A5A5A5">
                  <a:lumMod val="40000"/>
                  <a:lumOff val="60000"/>
                </a:srgb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50" y="4169461"/>
            <a:ext cx="965200" cy="9652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060244" y="3394726"/>
            <a:ext cx="4103056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pt-BR" sz="3200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Comemoração</a:t>
            </a:r>
          </a:p>
          <a:p>
            <a:pPr>
              <a:lnSpc>
                <a:spcPts val="3700"/>
              </a:lnSpc>
            </a:pPr>
            <a:r>
              <a:rPr lang="pt-BR" sz="3200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garantida pela Omnilink </a:t>
            </a:r>
            <a:r>
              <a:rPr lang="pt-BR" sz="3200" b="1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para executivos e técnicos da filial</a:t>
            </a:r>
            <a:r>
              <a:rPr lang="pt-BR" sz="3200" dirty="0">
                <a:solidFill>
                  <a:srgbClr val="A5A5A5">
                    <a:lumMod val="40000"/>
                    <a:lumOff val="60000"/>
                  </a:srgbClr>
                </a:solidFill>
                <a:latin typeface="Century Gothic" panose="020B0502020202020204" pitchFamily="34" charset="0"/>
              </a:rPr>
              <a:t>.</a:t>
            </a:r>
            <a:endParaRPr lang="pt-BR" sz="1600" dirty="0">
              <a:solidFill>
                <a:srgbClr val="A5A5A5">
                  <a:lumMod val="40000"/>
                  <a:lumOff val="60000"/>
                </a:srgb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5"/>
          <a:stretch/>
        </p:blipFill>
        <p:spPr>
          <a:xfrm>
            <a:off x="3528497" y="469901"/>
            <a:ext cx="5681106" cy="20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5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317500" y="-285750"/>
            <a:ext cx="12915900" cy="7340600"/>
          </a:xfrm>
          <a:prstGeom prst="rect">
            <a:avLst/>
          </a:prstGeom>
          <a:solidFill>
            <a:srgbClr val="711E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" b="8308"/>
          <a:stretch/>
        </p:blipFill>
        <p:spPr>
          <a:xfrm>
            <a:off x="-200719" y="-101600"/>
            <a:ext cx="12593438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38" t="4480" r="9416" b="29917"/>
          <a:stretch/>
        </p:blipFill>
        <p:spPr>
          <a:xfrm>
            <a:off x="-130629" y="-159658"/>
            <a:ext cx="12380686" cy="711200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33939" y="1332461"/>
            <a:ext cx="5450531" cy="4185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000"/>
              </a:lnSpc>
            </a:pPr>
            <a:r>
              <a:rPr lang="pt-BR" sz="6600" b="1" dirty="0">
                <a:solidFill>
                  <a:prstClr val="white"/>
                </a:solidFill>
                <a:latin typeface="Century Gothic" panose="020B0502020202020204" pitchFamily="34" charset="0"/>
              </a:rPr>
              <a:t>Campanha </a:t>
            </a:r>
            <a:br>
              <a:rPr lang="pt-BR" sz="6600" b="1" dirty="0">
                <a:solidFill>
                  <a:prstClr val="white"/>
                </a:solidFill>
                <a:latin typeface="Century Gothic" panose="020B0502020202020204" pitchFamily="34" charset="0"/>
              </a:rPr>
            </a:br>
            <a:r>
              <a:rPr lang="pt-BR" sz="138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Anual</a:t>
            </a:r>
            <a:r>
              <a:rPr lang="pt-BR" sz="66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pt-BR" sz="66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2019</a:t>
            </a:r>
            <a:endParaRPr lang="pt-BR" sz="6600" dirty="0">
              <a:solidFill>
                <a:srgbClr val="4472C4">
                  <a:lumMod val="75000"/>
                </a:srgbClr>
              </a:solidFill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>
            <a:off x="-152970" y="-159658"/>
            <a:ext cx="3039682" cy="14909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10800000">
            <a:off x="7011836" y="4305190"/>
            <a:ext cx="5209946" cy="25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38" t="4480" r="9416" b="29917"/>
          <a:stretch/>
        </p:blipFill>
        <p:spPr>
          <a:xfrm>
            <a:off x="-130629" y="-159658"/>
            <a:ext cx="12380686" cy="711200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929140" y="2029146"/>
            <a:ext cx="7373032" cy="2819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400"/>
              </a:lnSpc>
            </a:pPr>
            <a:r>
              <a:rPr lang="pt-BR" sz="4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Cada executivo poderá acumular chances</a:t>
            </a:r>
          </a:p>
          <a:p>
            <a:pPr>
              <a:lnSpc>
                <a:spcPts val="5400"/>
              </a:lnSpc>
            </a:pPr>
            <a:r>
              <a:rPr lang="pt-BR" sz="4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para um sorteio, como na campanha de 2018</a:t>
            </a:r>
            <a:endParaRPr lang="pt-BR" sz="4400" dirty="0">
              <a:solidFill>
                <a:srgbClr val="4472C4">
                  <a:lumMod val="75000"/>
                </a:srgbClr>
              </a:solidFill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>
            <a:off x="-152970" y="-159658"/>
            <a:ext cx="3039682" cy="14909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10800000">
            <a:off x="7011836" y="4305190"/>
            <a:ext cx="5209946" cy="25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38" t="4480" r="9416" b="29917"/>
          <a:stretch/>
        </p:blipFill>
        <p:spPr>
          <a:xfrm>
            <a:off x="-130629" y="-159658"/>
            <a:ext cx="12380686" cy="7112001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>
            <a:off x="-152970" y="-159658"/>
            <a:ext cx="3039682" cy="14909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10800000">
            <a:off x="7011836" y="4305190"/>
            <a:ext cx="5209946" cy="255540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27539" y="2457318"/>
            <a:ext cx="8494261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pt-BR" sz="4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Cada trimestre de meta de faturamento batida</a:t>
            </a:r>
          </a:p>
          <a:p>
            <a:pPr>
              <a:lnSpc>
                <a:spcPts val="5000"/>
              </a:lnSpc>
            </a:pPr>
            <a:r>
              <a:rPr lang="pt-BR" sz="4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garante uma chance para o executivo.</a:t>
            </a:r>
          </a:p>
          <a:p>
            <a:pPr>
              <a:lnSpc>
                <a:spcPts val="5000"/>
              </a:lnSpc>
            </a:pPr>
            <a:r>
              <a:rPr lang="pt-BR" sz="4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 </a:t>
            </a:r>
            <a:br>
              <a:rPr lang="pt-BR" sz="4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</a:br>
            <a:endParaRPr lang="pt-BR" sz="4400" dirty="0">
              <a:solidFill>
                <a:srgbClr val="4472C4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3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t="2368" r="59637" b="3109"/>
          <a:stretch/>
        </p:blipFill>
        <p:spPr>
          <a:xfrm>
            <a:off x="0" y="-7315"/>
            <a:ext cx="12221782" cy="68653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33939" y="1586461"/>
            <a:ext cx="6415090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900"/>
              </a:lnSpc>
            </a:pPr>
            <a:r>
              <a:rPr lang="pt-BR" sz="3600" b="1" dirty="0">
                <a:solidFill>
                  <a:srgbClr val="D8A840"/>
                </a:solidFill>
                <a:latin typeface="Century Gothic" panose="020B0502020202020204" pitchFamily="34" charset="0"/>
              </a:rPr>
              <a:t>Além da meta trimestral de faturamento, a meta de </a:t>
            </a:r>
            <a:r>
              <a:rPr lang="pt-BR" sz="3600" b="1" dirty="0" err="1">
                <a:solidFill>
                  <a:srgbClr val="D8A840"/>
                </a:solidFill>
                <a:latin typeface="Century Gothic" panose="020B0502020202020204" pitchFamily="34" charset="0"/>
              </a:rPr>
              <a:t>Omnicarga</a:t>
            </a:r>
            <a:r>
              <a:rPr lang="pt-BR" sz="3600" b="1" dirty="0">
                <a:solidFill>
                  <a:srgbClr val="D8A840"/>
                </a:solidFill>
                <a:latin typeface="Century Gothic" panose="020B0502020202020204" pitchFamily="34" charset="0"/>
              </a:rPr>
              <a:t> e a meta de Omnitelemetria </a:t>
            </a:r>
            <a:r>
              <a:rPr lang="pt-BR" sz="3600" b="1" dirty="0" err="1">
                <a:solidFill>
                  <a:srgbClr val="D8A840"/>
                </a:solidFill>
                <a:latin typeface="Century Gothic" panose="020B0502020202020204" pitchFamily="34" charset="0"/>
              </a:rPr>
              <a:t>trimestreal</a:t>
            </a:r>
            <a:r>
              <a:rPr lang="pt-BR" sz="3600" b="1" dirty="0">
                <a:solidFill>
                  <a:srgbClr val="D8A840"/>
                </a:solidFill>
                <a:latin typeface="Century Gothic" panose="020B0502020202020204" pitchFamily="34" charset="0"/>
              </a:rPr>
              <a:t> </a:t>
            </a:r>
            <a:r>
              <a:rPr lang="pt-BR" sz="3600" dirty="0">
                <a:solidFill>
                  <a:srgbClr val="D8A840"/>
                </a:solidFill>
                <a:latin typeface="Century Gothic" panose="020B0502020202020204" pitchFamily="34" charset="0"/>
              </a:rPr>
              <a:t>também valerão “</a:t>
            </a:r>
            <a:r>
              <a:rPr lang="pt-BR" sz="3600" dirty="0" err="1">
                <a:solidFill>
                  <a:srgbClr val="D8A840"/>
                </a:solidFill>
                <a:latin typeface="Century Gothic" panose="020B0502020202020204" pitchFamily="34" charset="0"/>
              </a:rPr>
              <a:t>chances”para</a:t>
            </a:r>
            <a:r>
              <a:rPr lang="pt-BR" sz="3600" dirty="0">
                <a:solidFill>
                  <a:srgbClr val="D8A840"/>
                </a:solidFill>
                <a:latin typeface="Century Gothic" panose="020B0502020202020204" pitchFamily="34" charset="0"/>
              </a:rPr>
              <a:t> o sorteio</a:t>
            </a:r>
          </a:p>
          <a:p>
            <a:pPr>
              <a:lnSpc>
                <a:spcPts val="4900"/>
              </a:lnSpc>
            </a:pPr>
            <a:r>
              <a:rPr lang="pt-BR" sz="3600" b="1" dirty="0">
                <a:solidFill>
                  <a:srgbClr val="D8A840"/>
                </a:solidFill>
                <a:latin typeface="Century Gothic" panose="020B0502020202020204" pitchFamily="34" charset="0"/>
              </a:rPr>
              <a:t> </a:t>
            </a:r>
            <a:br>
              <a:rPr lang="pt-BR" sz="3600" b="1" dirty="0">
                <a:solidFill>
                  <a:srgbClr val="D8A840"/>
                </a:solidFill>
                <a:latin typeface="Century Gothic" panose="020B0502020202020204" pitchFamily="34" charset="0"/>
              </a:rPr>
            </a:br>
            <a:endParaRPr lang="pt-BR" sz="3600" dirty="0">
              <a:solidFill>
                <a:prstClr val="white"/>
              </a:solidFill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>
            <a:off x="-29782" y="-7314"/>
            <a:ext cx="3039682" cy="14909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10800000">
            <a:off x="7011836" y="4305190"/>
            <a:ext cx="5209946" cy="25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t="2368" r="59637" b="3109"/>
          <a:stretch/>
        </p:blipFill>
        <p:spPr>
          <a:xfrm rot="16200000">
            <a:off x="3111890" y="-2235589"/>
            <a:ext cx="6857999" cy="11329175"/>
          </a:xfrm>
          <a:prstGeom prst="rect">
            <a:avLst/>
          </a:prstGeom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0" y="-2"/>
            <a:ext cx="876301" cy="685800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95" y="5416759"/>
            <a:ext cx="831995" cy="108119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7073" y="4073231"/>
            <a:ext cx="1812326" cy="37738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12536" y="2005884"/>
            <a:ext cx="1812326" cy="37738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333" y="290760"/>
            <a:ext cx="675797" cy="72524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514083" y="2626267"/>
            <a:ext cx="737894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500" b="1" dirty="0">
                <a:solidFill>
                  <a:srgbClr val="F4B53C"/>
                </a:solidFill>
                <a:latin typeface="Century Gothic" panose="020B0502020202020204" pitchFamily="34" charset="0"/>
              </a:rPr>
              <a:t>ILIMITADO</a:t>
            </a:r>
            <a:endParaRPr lang="pt-BR" sz="11500" dirty="0">
              <a:solidFill>
                <a:prstClr val="white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5400000">
            <a:off x="8347425" y="1330630"/>
            <a:ext cx="5209946" cy="25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5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487211" y="1976154"/>
            <a:ext cx="9230277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pt-BR" sz="8800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Mas afinal, </a:t>
            </a:r>
            <a:r>
              <a:rPr lang="pt-BR" sz="88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sorteio do que?</a:t>
            </a:r>
            <a:endParaRPr lang="pt-BR" sz="54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8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23323" y="310196"/>
            <a:ext cx="666124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pt-BR" sz="4400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UM AUTOMÓVEL</a:t>
            </a:r>
          </a:p>
          <a:p>
            <a:pPr>
              <a:lnSpc>
                <a:spcPts val="16000"/>
              </a:lnSpc>
            </a:pPr>
            <a:r>
              <a:rPr lang="pt-BR" sz="166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2020</a:t>
            </a:r>
            <a:r>
              <a:rPr lang="pt-BR" sz="72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7170" name="Picture 2" descr="Resultado de imagem para mobi 2019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95" r="-867"/>
          <a:stretch/>
        </p:blipFill>
        <p:spPr bwMode="auto">
          <a:xfrm>
            <a:off x="10149283" y="668721"/>
            <a:ext cx="13392338" cy="639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669951" y="3865015"/>
            <a:ext cx="2531462" cy="857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400"/>
              </a:lnSpc>
            </a:pPr>
            <a:r>
              <a:rPr lang="pt-BR" sz="8800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0km</a:t>
            </a:r>
            <a:endParaRPr lang="pt-BR" sz="5400" b="1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62331 0.12129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72" y="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06" t="4480" r="9416" b="29917"/>
          <a:stretch/>
        </p:blipFill>
        <p:spPr>
          <a:xfrm>
            <a:off x="-362857" y="-159658"/>
            <a:ext cx="12612913" cy="71120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8" b="9440"/>
          <a:stretch/>
        </p:blipFill>
        <p:spPr>
          <a:xfrm>
            <a:off x="-44242" y="-58057"/>
            <a:ext cx="12280484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70" t="4480" r="9416" b="29917"/>
          <a:stretch/>
        </p:blipFill>
        <p:spPr>
          <a:xfrm>
            <a:off x="6836229" y="-159658"/>
            <a:ext cx="5413827" cy="711200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3758">
            <a:off x="3162753" y="910916"/>
            <a:ext cx="6855003" cy="453811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4" y="2498177"/>
            <a:ext cx="3711408" cy="24603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03441" y="761313"/>
            <a:ext cx="5087759" cy="502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pt-BR" sz="4800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Suas chances serão representadas por chaves. </a:t>
            </a:r>
            <a:r>
              <a:rPr lang="pt-BR" sz="48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Cada chance será igual a uma chave</a:t>
            </a:r>
            <a:endParaRPr lang="pt-BR" sz="2800" b="1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flipH="1">
            <a:off x="8170018" y="-159659"/>
            <a:ext cx="4080038" cy="1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65100"/>
            <a:ext cx="11899900" cy="654050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70" t="4480" r="9416" b="29917"/>
          <a:stretch/>
        </p:blipFill>
        <p:spPr>
          <a:xfrm>
            <a:off x="6197599" y="-159658"/>
            <a:ext cx="6052457" cy="7112001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>
            <a:off x="-152970" y="-159658"/>
            <a:ext cx="2925199" cy="143476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38626" r="18370" b="33168"/>
          <a:stretch/>
        </p:blipFill>
        <p:spPr>
          <a:xfrm rot="10800000">
            <a:off x="7011836" y="4305190"/>
            <a:ext cx="5209946" cy="255540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27539" y="1185070"/>
            <a:ext cx="8494261" cy="788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pt-BR" sz="66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Atenção!</a:t>
            </a:r>
            <a:endParaRPr lang="pt-BR" sz="8000" dirty="0">
              <a:solidFill>
                <a:srgbClr val="4472C4">
                  <a:lumMod val="75000"/>
                </a:srgb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64" y="435885"/>
            <a:ext cx="5396625" cy="357746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27539" y="2224618"/>
            <a:ext cx="5093849" cy="3811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pt-BR" sz="2400" b="1" dirty="0">
                <a:solidFill>
                  <a:srgbClr val="E7E6E6">
                    <a:lumMod val="50000"/>
                  </a:srgbClr>
                </a:solidFill>
                <a:latin typeface="Century Gothic" panose="020B0502020202020204" pitchFamily="34" charset="0"/>
              </a:rPr>
              <a:t>Só serão elegíveis ao sorteio os executivos comerciais que:</a:t>
            </a:r>
          </a:p>
          <a:p>
            <a:pPr>
              <a:lnSpc>
                <a:spcPts val="3000"/>
              </a:lnSpc>
            </a:pPr>
            <a:endParaRPr lang="pt-BR" sz="2400" b="1" dirty="0">
              <a:solidFill>
                <a:srgbClr val="4472C4">
                  <a:lumMod val="75000"/>
                </a:srgbClr>
              </a:solidFill>
              <a:latin typeface="Century Gothic" panose="020B0502020202020204" pitchFamily="34" charset="0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Atingirem suas metas de faturamento em pelo menos dois trimestres do ano</a:t>
            </a: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Atingirem suas metas anuais de faturamento. </a:t>
            </a:r>
            <a:endParaRPr lang="pt-BR" sz="2400" dirty="0">
              <a:solidFill>
                <a:srgbClr val="4472C4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9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" b="5738"/>
          <a:stretch/>
        </p:blipFill>
        <p:spPr>
          <a:xfrm>
            <a:off x="-36190" y="-50800"/>
            <a:ext cx="12264380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63501" y="-11114"/>
            <a:ext cx="12314399" cy="6969128"/>
          </a:xfrm>
          <a:prstGeom prst="rect">
            <a:avLst/>
          </a:prstGeom>
          <a:solidFill>
            <a:srgbClr val="F4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" b="2265"/>
          <a:stretch/>
        </p:blipFill>
        <p:spPr>
          <a:xfrm>
            <a:off x="-58899" y="-11114"/>
            <a:ext cx="12309798" cy="69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39700" y="228600"/>
            <a:ext cx="11899900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52397"/>
            <a:ext cx="11899900" cy="654050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366000" y="4800600"/>
            <a:ext cx="3454400" cy="861774"/>
          </a:xfrm>
          <a:prstGeom prst="rect">
            <a:avLst/>
          </a:prstGeom>
          <a:solidFill>
            <a:srgbClr val="F4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2990850" y="669926"/>
            <a:ext cx="6222999" cy="3689349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1414897" y="4800600"/>
            <a:ext cx="9926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pt-BR" sz="54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Nova Campanha Trimestral </a:t>
            </a:r>
            <a:endParaRPr lang="pt-BR" sz="32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07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39700" y="228600"/>
            <a:ext cx="11899900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52397"/>
            <a:ext cx="11899900" cy="6540502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1422721" y="766631"/>
            <a:ext cx="9126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54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Na campanha trimestral </a:t>
            </a:r>
            <a:r>
              <a:rPr lang="pt-BR" sz="5400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de 2018 foram entregues</a:t>
            </a:r>
            <a:r>
              <a:rPr lang="pt-BR" sz="54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:</a:t>
            </a:r>
            <a:endParaRPr lang="pt-BR" sz="32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52400" y="3060700"/>
            <a:ext cx="395777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110171" y="3060700"/>
            <a:ext cx="3957771" cy="3619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081829" y="3060700"/>
            <a:ext cx="3957771" cy="3619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2050" name="Picture 2" descr="Resultado de imagem para camisa seleÃ§Ã£o 2018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819" y="3708400"/>
            <a:ext cx="2659062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TV 43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013" y="3435230"/>
            <a:ext cx="3205401" cy="32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1" t="8810" r="19688" b="7300"/>
          <a:stretch/>
        </p:blipFill>
        <p:spPr bwMode="auto">
          <a:xfrm>
            <a:off x="980779" y="3708400"/>
            <a:ext cx="2301013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481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39700" y="228600"/>
            <a:ext cx="11899900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52397"/>
            <a:ext cx="11899900" cy="6540502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1422721" y="766631"/>
            <a:ext cx="91261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54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Neste ano vocês </a:t>
            </a:r>
            <a:br>
              <a:rPr lang="pt-BR" sz="54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</a:br>
            <a:r>
              <a:rPr lang="pt-BR" sz="5400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poderão conquistar:</a:t>
            </a:r>
            <a:endParaRPr lang="pt-BR" sz="32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110171" y="3060700"/>
            <a:ext cx="3957771" cy="3619500"/>
            <a:chOff x="4110171" y="3060700"/>
            <a:chExt cx="3957771" cy="3619500"/>
          </a:xfrm>
        </p:grpSpPr>
        <p:sp>
          <p:nvSpPr>
            <p:cNvPr id="11" name="Retângulo 10"/>
            <p:cNvSpPr/>
            <p:nvPr/>
          </p:nvSpPr>
          <p:spPr>
            <a:xfrm>
              <a:off x="4110171" y="3060700"/>
              <a:ext cx="3957771" cy="36195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pic>
          <p:nvPicPr>
            <p:cNvPr id="2050" name="Picture 2" descr="Resultado de imagem para camisa seleÃ§Ã£o 2018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819" y="3708400"/>
              <a:ext cx="2659062" cy="2659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8081829" y="3060700"/>
            <a:ext cx="3957771" cy="3619500"/>
            <a:chOff x="8081829" y="3060700"/>
            <a:chExt cx="3957771" cy="3619500"/>
          </a:xfrm>
        </p:grpSpPr>
        <p:sp>
          <p:nvSpPr>
            <p:cNvPr id="12" name="Retângulo 11"/>
            <p:cNvSpPr/>
            <p:nvPr/>
          </p:nvSpPr>
          <p:spPr>
            <a:xfrm>
              <a:off x="8081829" y="3060700"/>
              <a:ext cx="3957771" cy="3619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pic>
          <p:nvPicPr>
            <p:cNvPr id="2052" name="Picture 4" descr="Resultado de imagem para TV 43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013" y="3435230"/>
              <a:ext cx="3205401" cy="3205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152400" y="3060700"/>
            <a:ext cx="3957771" cy="3619500"/>
            <a:chOff x="152400" y="3060700"/>
            <a:chExt cx="3957771" cy="3619500"/>
          </a:xfrm>
        </p:grpSpPr>
        <p:sp>
          <p:nvSpPr>
            <p:cNvPr id="3" name="Retângulo 2"/>
            <p:cNvSpPr/>
            <p:nvPr/>
          </p:nvSpPr>
          <p:spPr>
            <a:xfrm>
              <a:off x="152400" y="3060700"/>
              <a:ext cx="3957771" cy="361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pic>
          <p:nvPicPr>
            <p:cNvPr id="2054" name="Picture 6" descr="Imagem relacionada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21" t="8810" r="19688" b="7300"/>
            <a:stretch/>
          </p:blipFill>
          <p:spPr bwMode="auto">
            <a:xfrm>
              <a:off x="980779" y="3708400"/>
              <a:ext cx="2301013" cy="23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6443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39700" y="228600"/>
            <a:ext cx="11899900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152397"/>
            <a:ext cx="11899900" cy="6540502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1422721" y="1177093"/>
            <a:ext cx="9126104" cy="94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pt-BR" sz="96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E mais...</a:t>
            </a:r>
            <a:endParaRPr lang="pt-BR" sz="60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089719" y="2831205"/>
            <a:ext cx="2915094" cy="2665941"/>
            <a:chOff x="4110171" y="3060700"/>
            <a:chExt cx="3957771" cy="3619500"/>
          </a:xfrm>
        </p:grpSpPr>
        <p:sp>
          <p:nvSpPr>
            <p:cNvPr id="11" name="Retângulo 10"/>
            <p:cNvSpPr/>
            <p:nvPr/>
          </p:nvSpPr>
          <p:spPr>
            <a:xfrm>
              <a:off x="4110171" y="3060700"/>
              <a:ext cx="3957771" cy="36195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pic>
          <p:nvPicPr>
            <p:cNvPr id="2050" name="Picture 2" descr="Resultado de imagem para camisa seleÃ§Ã£o 2018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819" y="3708400"/>
              <a:ext cx="2659062" cy="2659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5966494" y="2831205"/>
            <a:ext cx="2915094" cy="2665941"/>
            <a:chOff x="8081829" y="3060700"/>
            <a:chExt cx="3957771" cy="3619500"/>
          </a:xfrm>
        </p:grpSpPr>
        <p:sp>
          <p:nvSpPr>
            <p:cNvPr id="12" name="Retângulo 11"/>
            <p:cNvSpPr/>
            <p:nvPr/>
          </p:nvSpPr>
          <p:spPr>
            <a:xfrm>
              <a:off x="8081829" y="3060700"/>
              <a:ext cx="3957771" cy="36195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pic>
          <p:nvPicPr>
            <p:cNvPr id="2052" name="Picture 4" descr="Resultado de imagem para TV 43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013" y="3435230"/>
              <a:ext cx="3205401" cy="3205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152400" y="2831205"/>
            <a:ext cx="2915094" cy="2665941"/>
            <a:chOff x="152400" y="3060700"/>
            <a:chExt cx="3957771" cy="3619500"/>
          </a:xfrm>
        </p:grpSpPr>
        <p:sp>
          <p:nvSpPr>
            <p:cNvPr id="3" name="Retângulo 2"/>
            <p:cNvSpPr/>
            <p:nvPr/>
          </p:nvSpPr>
          <p:spPr>
            <a:xfrm>
              <a:off x="152400" y="3060700"/>
              <a:ext cx="3957771" cy="361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pic>
          <p:nvPicPr>
            <p:cNvPr id="2054" name="Picture 6" descr="Imagem relacionada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21" t="8810" r="19688" b="7300"/>
            <a:stretch/>
          </p:blipFill>
          <p:spPr bwMode="auto">
            <a:xfrm>
              <a:off x="980779" y="3708400"/>
              <a:ext cx="2301013" cy="23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tângulo 14"/>
          <p:cNvSpPr/>
          <p:nvPr/>
        </p:nvSpPr>
        <p:spPr>
          <a:xfrm>
            <a:off x="8894288" y="2831205"/>
            <a:ext cx="2915094" cy="2665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3076" name="Picture 4" descr="Resultado de imagem para liquidificador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47" y="3161265"/>
            <a:ext cx="2481910" cy="21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59" y="2194901"/>
            <a:ext cx="2226213" cy="111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1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39700" y="228600"/>
            <a:ext cx="11899900" cy="645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8" r="12053"/>
          <a:stretch/>
        </p:blipFill>
        <p:spPr>
          <a:xfrm rot="10800000">
            <a:off x="152400" y="228600"/>
            <a:ext cx="11899900" cy="6540502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5700779" y="2744050"/>
            <a:ext cx="4301138" cy="167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</a:pPr>
            <a:r>
              <a:rPr lang="pt-BR" sz="48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E mais um </a:t>
            </a:r>
            <a:br>
              <a:rPr lang="pt-BR" sz="48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</a:br>
            <a:r>
              <a:rPr lang="pt-BR" sz="4800" b="1" dirty="0">
                <a:solidFill>
                  <a:srgbClr val="F4B53C"/>
                </a:solidFill>
                <a:latin typeface="Century Gothic" panose="020B0502020202020204" pitchFamily="34" charset="0"/>
              </a:rPr>
              <a:t>Ultra Combo </a:t>
            </a:r>
            <a:br>
              <a:rPr lang="pt-BR" sz="4800" b="1" dirty="0">
                <a:solidFill>
                  <a:srgbClr val="F4B53C"/>
                </a:solidFill>
                <a:latin typeface="Century Gothic" panose="020B0502020202020204" pitchFamily="34" charset="0"/>
              </a:rPr>
            </a:br>
            <a:r>
              <a:rPr lang="pt-BR" sz="4800" b="1" dirty="0">
                <a:solidFill>
                  <a:srgbClr val="5B9BD5">
                    <a:lumMod val="75000"/>
                  </a:srgbClr>
                </a:solidFill>
                <a:latin typeface="Century Gothic" panose="020B0502020202020204" pitchFamily="34" charset="0"/>
              </a:rPr>
              <a:t>de prêmios</a:t>
            </a:r>
            <a:endParaRPr lang="pt-BR" sz="2800" dirty="0">
              <a:solidFill>
                <a:srgbClr val="D8A84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152400" y="213483"/>
            <a:ext cx="11962950" cy="1852384"/>
            <a:chOff x="152400" y="213483"/>
            <a:chExt cx="11606190" cy="1797142"/>
          </a:xfrm>
        </p:grpSpPr>
        <p:grpSp>
          <p:nvGrpSpPr>
            <p:cNvPr id="5" name="Grupo 4"/>
            <p:cNvGrpSpPr/>
            <p:nvPr/>
          </p:nvGrpSpPr>
          <p:grpSpPr>
            <a:xfrm>
              <a:off x="2077606" y="241210"/>
              <a:ext cx="1934731" cy="1769370"/>
              <a:chOff x="4110171" y="3060700"/>
              <a:chExt cx="3957771" cy="3619500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4110171" y="3060700"/>
                <a:ext cx="3957771" cy="36195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50" name="Picture 2" descr="Resultado de imagem para camisa seleÃ§Ã£o 2018 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2819" y="3708400"/>
                <a:ext cx="2659062" cy="2659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upo 5"/>
            <p:cNvGrpSpPr/>
            <p:nvPr/>
          </p:nvGrpSpPr>
          <p:grpSpPr>
            <a:xfrm>
              <a:off x="4022467" y="232826"/>
              <a:ext cx="1934731" cy="1769370"/>
              <a:chOff x="8081829" y="3060700"/>
              <a:chExt cx="3957771" cy="3619500"/>
            </a:xfrm>
          </p:grpSpPr>
          <p:sp>
            <p:nvSpPr>
              <p:cNvPr id="12" name="Retângulo 11"/>
              <p:cNvSpPr/>
              <p:nvPr/>
            </p:nvSpPr>
            <p:spPr>
              <a:xfrm>
                <a:off x="8081829" y="3060700"/>
                <a:ext cx="3957771" cy="36195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52" name="Picture 4" descr="Resultado de imagem para TV 43 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8013" y="3435230"/>
                <a:ext cx="3205401" cy="3205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upo 1"/>
            <p:cNvGrpSpPr/>
            <p:nvPr/>
          </p:nvGrpSpPr>
          <p:grpSpPr>
            <a:xfrm>
              <a:off x="152400" y="241255"/>
              <a:ext cx="1934731" cy="1769370"/>
              <a:chOff x="152400" y="3060700"/>
              <a:chExt cx="3957771" cy="3619500"/>
            </a:xfrm>
          </p:grpSpPr>
          <p:sp>
            <p:nvSpPr>
              <p:cNvPr id="3" name="Retângulo 2"/>
              <p:cNvSpPr/>
              <p:nvPr/>
            </p:nvSpPr>
            <p:spPr>
              <a:xfrm>
                <a:off x="152400" y="3060700"/>
                <a:ext cx="3957771" cy="3619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54" name="Picture 6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21" t="8810" r="19688" b="7300"/>
              <a:stretch/>
            </p:blipFill>
            <p:spPr bwMode="auto">
              <a:xfrm>
                <a:off x="980779" y="3708400"/>
                <a:ext cx="2301013" cy="2324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upo 6"/>
            <p:cNvGrpSpPr/>
            <p:nvPr/>
          </p:nvGrpSpPr>
          <p:grpSpPr>
            <a:xfrm>
              <a:off x="5967328" y="232826"/>
              <a:ext cx="1934731" cy="1769370"/>
              <a:chOff x="8894288" y="2831205"/>
              <a:chExt cx="2915094" cy="2665941"/>
            </a:xfrm>
          </p:grpSpPr>
          <p:sp>
            <p:nvSpPr>
              <p:cNvPr id="15" name="Retângulo 14"/>
              <p:cNvSpPr/>
              <p:nvPr/>
            </p:nvSpPr>
            <p:spPr>
              <a:xfrm>
                <a:off x="8894288" y="2831205"/>
                <a:ext cx="2915094" cy="26659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076" name="Picture 4" descr="Resultado de imagem para liquidificador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347" y="3161265"/>
                <a:ext cx="2481910" cy="2114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o 9"/>
            <p:cNvGrpSpPr/>
            <p:nvPr/>
          </p:nvGrpSpPr>
          <p:grpSpPr>
            <a:xfrm>
              <a:off x="7892534" y="213483"/>
              <a:ext cx="1934731" cy="1769370"/>
              <a:chOff x="7892534" y="213483"/>
              <a:chExt cx="1934731" cy="1769370"/>
            </a:xfrm>
          </p:grpSpPr>
          <p:sp>
            <p:nvSpPr>
              <p:cNvPr id="19" name="Retângulo 18"/>
              <p:cNvSpPr/>
              <p:nvPr/>
            </p:nvSpPr>
            <p:spPr>
              <a:xfrm>
                <a:off x="7892534" y="213483"/>
                <a:ext cx="1934731" cy="17693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5122" name="Picture 2" descr="Resultado de imagem para torradeira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46" t="5112" r="22263" b="6582"/>
              <a:stretch/>
            </p:blipFill>
            <p:spPr bwMode="auto">
              <a:xfrm>
                <a:off x="8365262" y="451885"/>
                <a:ext cx="1093063" cy="1285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o 8"/>
            <p:cNvGrpSpPr/>
            <p:nvPr/>
          </p:nvGrpSpPr>
          <p:grpSpPr>
            <a:xfrm>
              <a:off x="9823859" y="213483"/>
              <a:ext cx="1934731" cy="1769370"/>
              <a:chOff x="9823859" y="213483"/>
              <a:chExt cx="1934731" cy="1769370"/>
            </a:xfrm>
          </p:grpSpPr>
          <p:sp>
            <p:nvSpPr>
              <p:cNvPr id="20" name="Retângulo 19"/>
              <p:cNvSpPr/>
              <p:nvPr/>
            </p:nvSpPr>
            <p:spPr>
              <a:xfrm>
                <a:off x="9823859" y="213483"/>
                <a:ext cx="1934731" cy="1769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5124" name="Picture 4" descr="Resultado de imagem para microondas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001" b="17900"/>
              <a:stretch/>
            </p:blipFill>
            <p:spPr bwMode="auto">
              <a:xfrm>
                <a:off x="9955208" y="700616"/>
                <a:ext cx="1648848" cy="9249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Grupo 13"/>
          <p:cNvGrpSpPr/>
          <p:nvPr/>
        </p:nvGrpSpPr>
        <p:grpSpPr>
          <a:xfrm>
            <a:off x="152400" y="4923068"/>
            <a:ext cx="11967084" cy="1843696"/>
            <a:chOff x="152400" y="4923068"/>
            <a:chExt cx="11967084" cy="1843696"/>
          </a:xfrm>
        </p:grpSpPr>
        <p:sp>
          <p:nvSpPr>
            <p:cNvPr id="44" name="Retângulo 43"/>
            <p:cNvSpPr/>
            <p:nvPr/>
          </p:nvSpPr>
          <p:spPr>
            <a:xfrm>
              <a:off x="4141428" y="4936657"/>
              <a:ext cx="1994202" cy="18237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2168186" y="4943006"/>
              <a:ext cx="1994202" cy="18237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52400" y="4943006"/>
              <a:ext cx="1994202" cy="18237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8130456" y="4923068"/>
              <a:ext cx="1994202" cy="18237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10121148" y="4923068"/>
              <a:ext cx="1994202" cy="1823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6142912" y="4943006"/>
              <a:ext cx="1994202" cy="18237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10125282" y="4943006"/>
              <a:ext cx="1994202" cy="18237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pic>
          <p:nvPicPr>
            <p:cNvPr id="5126" name="Picture 6" descr="Resultado de imagem para xbox one x"/>
            <p:cNvPicPr>
              <a:picLocks noChangeAspect="1" noChangeArrowheads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00" b="18400"/>
            <a:stretch/>
          </p:blipFill>
          <p:spPr bwMode="auto">
            <a:xfrm>
              <a:off x="296219" y="5309084"/>
              <a:ext cx="1694506" cy="1057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Resultado de imagem para switch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5068" y="5224485"/>
              <a:ext cx="2122902" cy="141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Resultado de imagem para Play 4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976" y="4988069"/>
              <a:ext cx="1730231" cy="1730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Resultado de imagem para Fone jbl pn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718" y="5083995"/>
              <a:ext cx="1599953" cy="161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Resultado de imagem para vivara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98" y="4933381"/>
              <a:ext cx="1784919" cy="178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Resultado de imagem para samsung a8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4023" y="5172831"/>
              <a:ext cx="1075235" cy="143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" name="Imagem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32593" r="7523" b="21296"/>
          <a:stretch/>
        </p:blipFill>
        <p:spPr>
          <a:xfrm>
            <a:off x="1984061" y="2462189"/>
            <a:ext cx="3497174" cy="20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9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558</Words>
  <Application>Microsoft Office PowerPoint</Application>
  <PresentationFormat>Widescreen</PresentationFormat>
  <Paragraphs>79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</vt:lpstr>
      <vt:lpstr>Calibri Light</vt:lpstr>
      <vt:lpstr>Century Gothic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Freire Fontes</dc:creator>
  <cp:lastModifiedBy>Rafael Freire Fontes</cp:lastModifiedBy>
  <cp:revision>4</cp:revision>
  <dcterms:created xsi:type="dcterms:W3CDTF">2019-02-14T12:02:11Z</dcterms:created>
  <dcterms:modified xsi:type="dcterms:W3CDTF">2019-03-13T19:20:39Z</dcterms:modified>
</cp:coreProperties>
</file>